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1"/>
  </p:notesMasterIdLst>
  <p:sldIdLst>
    <p:sldId id="301" r:id="rId2"/>
    <p:sldId id="265" r:id="rId3"/>
    <p:sldId id="417" r:id="rId4"/>
    <p:sldId id="585" r:id="rId5"/>
    <p:sldId id="586" r:id="rId6"/>
    <p:sldId id="587" r:id="rId7"/>
    <p:sldId id="588" r:id="rId8"/>
    <p:sldId id="589" r:id="rId9"/>
    <p:sldId id="590" r:id="rId10"/>
    <p:sldId id="615" r:id="rId11"/>
    <p:sldId id="616" r:id="rId12"/>
    <p:sldId id="619" r:id="rId13"/>
    <p:sldId id="617" r:id="rId14"/>
    <p:sldId id="620" r:id="rId15"/>
    <p:sldId id="591" r:id="rId16"/>
    <p:sldId id="592" r:id="rId17"/>
    <p:sldId id="593" r:id="rId18"/>
    <p:sldId id="596" r:id="rId19"/>
    <p:sldId id="594" r:id="rId20"/>
    <p:sldId id="578" r:id="rId21"/>
    <p:sldId id="595" r:id="rId22"/>
    <p:sldId id="598" r:id="rId23"/>
    <p:sldId id="599" r:id="rId24"/>
    <p:sldId id="621" r:id="rId25"/>
    <p:sldId id="601" r:id="rId26"/>
    <p:sldId id="600" r:id="rId27"/>
    <p:sldId id="602" r:id="rId28"/>
    <p:sldId id="603" r:id="rId29"/>
    <p:sldId id="604" r:id="rId30"/>
    <p:sldId id="614" r:id="rId31"/>
    <p:sldId id="605" r:id="rId32"/>
    <p:sldId id="606" r:id="rId33"/>
    <p:sldId id="607" r:id="rId34"/>
    <p:sldId id="608" r:id="rId35"/>
    <p:sldId id="610" r:id="rId36"/>
    <p:sldId id="609" r:id="rId37"/>
    <p:sldId id="612" r:id="rId38"/>
    <p:sldId id="611" r:id="rId39"/>
    <p:sldId id="613" r:id="rId40"/>
  </p:sldIdLst>
  <p:sldSz cx="12192000" cy="6858000"/>
  <p:notesSz cx="6858000" cy="9144000"/>
  <p:embeddedFontLst>
    <p:embeddedFont>
      <p:font typeface="Cambria Math" panose="02040503050406030204" pitchFamily="18" charset="0"/>
      <p:regular r:id="rId42"/>
    </p:embeddedFont>
    <p:embeddedFont>
      <p:font typeface="Lato" panose="020F0502020204030203" pitchFamily="34" charset="0"/>
      <p:regular r:id="rId43"/>
      <p:bold r:id="rId44"/>
      <p:italic r:id="rId45"/>
      <p:boldItalic r:id="rId46"/>
    </p:embeddedFont>
    <p:embeddedFont>
      <p:font typeface="Lato Light" panose="020F0302020204030203" pitchFamily="34" charset="0"/>
      <p:regular r:id="rId47"/>
      <p:bold r:id="rId48"/>
      <p:italic r:id="rId49"/>
      <p:boldItalic r:id="rId50"/>
    </p:embeddedFont>
    <p:embeddedFont>
      <p:font typeface="Roboto" panose="02000000000000000000" pitchFamily="2" charset="0"/>
      <p:regular r:id="rId51"/>
      <p:bold r:id="rId52"/>
      <p:italic r:id="rId53"/>
      <p:boldItalic r:id="rId54"/>
    </p:embeddedFont>
    <p:embeddedFont>
      <p:font typeface="Roboto Slab" pitchFamily="2" charset="0"/>
      <p:regular r:id="rId55"/>
      <p:bold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1" roundtripDataSignature="AMtx7mh8+V1nZDCJuCgwzr3Qy4Uygyy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7C074C-A82D-4799-AD4D-ECD6B58B4DEF}">
  <a:tblStyle styleId="{947C074C-A82D-4799-AD4D-ECD6B58B4DEF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6E7"/>
          </a:solidFill>
        </a:fill>
      </a:tcStyle>
    </a:wholeTbl>
    <a:band1H>
      <a:tcTxStyle/>
      <a:tcStyle>
        <a:tcBdr/>
        <a:fill>
          <a:solidFill>
            <a:srgbClr val="EA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A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48"/>
    <p:restoredTop sz="96405"/>
  </p:normalViewPr>
  <p:slideViewPr>
    <p:cSldViewPr snapToGrid="0">
      <p:cViewPr varScale="1">
        <p:scale>
          <a:sx n="86" d="100"/>
          <a:sy n="86" d="100"/>
        </p:scale>
        <p:origin x="108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customschemas.google.com/relationships/presentationmetadata" Target="meta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section headers to chunk content in your presentation.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the same style of section header throughout your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407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2090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18438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46785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69189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04442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24041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00845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18000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35458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1354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669097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92462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03458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54742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73063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84570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53706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73775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02712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4436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2294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42067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203420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25690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69676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26763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68329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713231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21123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51423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0229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4304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4004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8908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0716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1075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5312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_White">
  <p:cSld name="6_Title Slide_Whi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4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  <a:defRPr sz="4800" b="0"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54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092" y="1369995"/>
            <a:ext cx="1016000" cy="110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_Red">
  <p:cSld name="2_Section Header_Red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2000"/>
              <a:buNone/>
              <a:defRPr sz="2000">
                <a:solidFill>
                  <a:srgbClr val="D588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800"/>
              <a:buNone/>
              <a:defRPr sz="1800">
                <a:solidFill>
                  <a:srgbClr val="D588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68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_Red">
  <p:cSld name="8_Title Slide_Red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" name="Google Shape;70;p56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  <a:defRPr sz="4800" b="0">
                <a:solidFill>
                  <a:schemeClr val="accent6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6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5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73" name="Google Shape;73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953" y="1421961"/>
            <a:ext cx="750278" cy="10572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892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1" r:id="rId3"/>
    <p:sldLayoutId id="214748367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0.png"/><Relationship Id="rId4" Type="http://schemas.openxmlformats.org/officeDocument/2006/relationships/image" Target="../media/image1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0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0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0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0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7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16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0.png"/><Relationship Id="rId5" Type="http://schemas.openxmlformats.org/officeDocument/2006/relationships/image" Target="../media/image320.png"/><Relationship Id="rId4" Type="http://schemas.openxmlformats.org/officeDocument/2006/relationships/image" Target="../media/image3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0.png"/><Relationship Id="rId5" Type="http://schemas.openxmlformats.org/officeDocument/2006/relationships/image" Target="../media/image320.png"/><Relationship Id="rId4" Type="http://schemas.openxmlformats.org/officeDocument/2006/relationships/image" Target="../media/image3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</a:pPr>
            <a:r>
              <a:rPr lang="en-US" dirty="0"/>
              <a:t>Module 7</a:t>
            </a:r>
            <a:endParaRPr dirty="0"/>
          </a:p>
        </p:txBody>
      </p:sp>
      <p:sp>
        <p:nvSpPr>
          <p:cNvPr id="407" name="Google Shape;407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Neural Networks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D9405-87A7-F83C-5789-BC0A8AB5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998306"/>
            <a:ext cx="1714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 err="1"/>
              <a:t>AutoEncoder</a:t>
            </a:r>
            <a:r>
              <a:rPr lang="en-US" dirty="0"/>
              <a:t> Neural Networks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Reconstructs data. Used as generative model.</a:t>
            </a:r>
            <a:endParaRPr lang="en-US" dirty="0"/>
          </a:p>
        </p:txBody>
      </p:sp>
      <p:pic>
        <p:nvPicPr>
          <p:cNvPr id="1026" name="Picture 2" descr="Natural Language Processing (NLP) [A Complete Guide]">
            <a:extLst>
              <a:ext uri="{FF2B5EF4-FFF2-40B4-BE49-F238E27FC236}">
                <a16:creationId xmlns:a16="http://schemas.microsoft.com/office/drawing/2014/main" id="{B07C341F-A637-4E6A-82D5-591677F0FC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92" b="7987"/>
          <a:stretch/>
        </p:blipFill>
        <p:spPr bwMode="auto">
          <a:xfrm>
            <a:off x="340155" y="2600369"/>
            <a:ext cx="8600525" cy="389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38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 err="1"/>
              <a:t>AutoEncoder</a:t>
            </a:r>
            <a:r>
              <a:rPr lang="en-US" dirty="0"/>
              <a:t> Neural Networks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Reconstructs data. Used as generative model.</a:t>
            </a:r>
            <a:endParaRPr lang="en-US" dirty="0"/>
          </a:p>
        </p:txBody>
      </p:sp>
      <p:pic>
        <p:nvPicPr>
          <p:cNvPr id="2050" name="Picture 2" descr="Why Autoencoders are so Effective? — Saber HQ">
            <a:extLst>
              <a:ext uri="{FF2B5EF4-FFF2-40B4-BE49-F238E27FC236}">
                <a16:creationId xmlns:a16="http://schemas.microsoft.com/office/drawing/2014/main" id="{15782F43-C941-47A5-9BED-5633E78CFD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46"/>
          <a:stretch/>
        </p:blipFill>
        <p:spPr bwMode="auto">
          <a:xfrm>
            <a:off x="1070517" y="2626516"/>
            <a:ext cx="6304156" cy="31052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698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 err="1"/>
              <a:t>AutoEncoder</a:t>
            </a:r>
            <a:r>
              <a:rPr lang="en-US" dirty="0"/>
              <a:t> Neural Networks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Reconstructs data. Used as generative model.</a:t>
            </a:r>
            <a:endParaRPr lang="en-US" dirty="0"/>
          </a:p>
        </p:txBody>
      </p:sp>
      <p:pic>
        <p:nvPicPr>
          <p:cNvPr id="4098" name="Picture 2" descr="Image Denoising Using Autoencoders in Deep Learning">
            <a:extLst>
              <a:ext uri="{FF2B5EF4-FFF2-40B4-BE49-F238E27FC236}">
                <a16:creationId xmlns:a16="http://schemas.microsoft.com/office/drawing/2014/main" id="{0E77D6EC-A4EE-44E6-81DD-D1A7F3208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80" y="2333857"/>
            <a:ext cx="7950819" cy="416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675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Generative Adversarial Networks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Reconstructs data. Used as generative model.</a:t>
            </a:r>
            <a:endParaRPr lang="en-US" dirty="0"/>
          </a:p>
        </p:txBody>
      </p:sp>
      <p:pic>
        <p:nvPicPr>
          <p:cNvPr id="3074" name="Picture 2" descr="A Short Introduction to Generative Adversarial Networks - Thalles' blog">
            <a:extLst>
              <a:ext uri="{FF2B5EF4-FFF2-40B4-BE49-F238E27FC236}">
                <a16:creationId xmlns:a16="http://schemas.microsoft.com/office/drawing/2014/main" id="{5643D218-2FD1-448F-8905-BF14E60A2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063" y="2459658"/>
            <a:ext cx="8697952" cy="3793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885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Generative Adversarial Networks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Reconstructs data. Used as generative model.</a:t>
            </a:r>
            <a:endParaRPr lang="en-US" dirty="0"/>
          </a:p>
        </p:txBody>
      </p:sp>
      <p:pic>
        <p:nvPicPr>
          <p:cNvPr id="5122" name="Picture 2" descr="Generative Adversarial Networks (GAN's) &amp; Human Creativity | by Rich Keough  | Becoming Human: Artificial Intelligence Magazine">
            <a:extLst>
              <a:ext uri="{FF2B5EF4-FFF2-40B4-BE49-F238E27FC236}">
                <a16:creationId xmlns:a16="http://schemas.microsoft.com/office/drawing/2014/main" id="{A287C3F9-1B98-4DEF-9773-2392BC9F5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432" y="2501364"/>
            <a:ext cx="5659470" cy="3770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655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878651" y="2452388"/>
            <a:ext cx="10721165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Multi-Layer </a:t>
            </a:r>
            <a:r>
              <a:rPr lang="en-US" dirty="0" err="1"/>
              <a:t>Perceptrons</a:t>
            </a:r>
            <a:r>
              <a:rPr lang="en-US" dirty="0"/>
              <a:t> (MLPs)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E6C123-9198-FFF1-7A02-333E6408A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035" y="4201160"/>
            <a:ext cx="2233930" cy="209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89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Input Layer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Units (neurons) are the predictors (variables)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2" name="Picture 4" descr="A Friendly Introduction to [Deep] Neural Networks | KNIME">
            <a:extLst>
              <a:ext uri="{FF2B5EF4-FFF2-40B4-BE49-F238E27FC236}">
                <a16:creationId xmlns:a16="http://schemas.microsoft.com/office/drawing/2014/main" id="{62268997-20F8-88C4-E0E1-D60585FC9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11" y="2911330"/>
            <a:ext cx="5039360" cy="379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70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Output Layer (# of Neurons)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rgbClr val="C00000"/>
                </a:solidFill>
              </a:rPr>
              <a:t>Regression: 1 is needed for the output layer.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rgbClr val="C00000"/>
                </a:solidFill>
              </a:rPr>
              <a:t>Binary Classification: 1 (dummy-encoding), 2 (one-hot encoding)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rgbClr val="C00000"/>
                </a:solidFill>
              </a:rPr>
              <a:t>Multi-Class: # of classes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solidFill>
                <a:srgbClr val="C00000"/>
              </a:solidFill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2" name="Picture 4" descr="A Friendly Introduction to [Deep] Neural Networks | KNIME">
            <a:extLst>
              <a:ext uri="{FF2B5EF4-FFF2-40B4-BE49-F238E27FC236}">
                <a16:creationId xmlns:a16="http://schemas.microsoft.com/office/drawing/2014/main" id="{62268997-20F8-88C4-E0E1-D60585FC9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11" y="3121841"/>
            <a:ext cx="4614589" cy="34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008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Output Layer (# of Neurons)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rgbClr val="C00000"/>
                </a:solidFill>
              </a:rPr>
              <a:t>Example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solidFill>
                <a:srgbClr val="C00000"/>
              </a:solidFill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4" name="Picture 2" descr="An Introduction to Deep Learning and Neural Networks - insideBIGDATA">
            <a:extLst>
              <a:ext uri="{FF2B5EF4-FFF2-40B4-BE49-F238E27FC236}">
                <a16:creationId xmlns:a16="http://schemas.microsoft.com/office/drawing/2014/main" id="{E2C9B2C8-C734-D9B7-4900-2A148413D8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5" b="14972"/>
          <a:stretch/>
        </p:blipFill>
        <p:spPr bwMode="auto">
          <a:xfrm>
            <a:off x="1066800" y="2204982"/>
            <a:ext cx="7833360" cy="355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28A419-DAB1-A49D-E668-727C4B126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252" y="3429000"/>
            <a:ext cx="1152082" cy="164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38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Hidden Layers (# of Neurons)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Number of layers and neurons are hyperparameters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More neurons can learn more complex data (overfitting possible)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solidFill>
                <a:srgbClr val="C00000"/>
              </a:solidFill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2" name="Picture 4" descr="A Friendly Introduction to [Deep] Neural Networks | KNIME">
            <a:extLst>
              <a:ext uri="{FF2B5EF4-FFF2-40B4-BE49-F238E27FC236}">
                <a16:creationId xmlns:a16="http://schemas.microsoft.com/office/drawing/2014/main" id="{62268997-20F8-88C4-E0E1-D60585FC9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11" y="3121841"/>
            <a:ext cx="4614589" cy="34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058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878651" y="2452388"/>
            <a:ext cx="10721165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Neural Networks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E6C123-9198-FFF1-7A02-333E6408A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035" y="4201160"/>
            <a:ext cx="2233930" cy="209567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2002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Neurons (units)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53327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In each neuron we have inputs and outputs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Inputs come from previous neurons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Outputs are the results of inner calculations within the neurons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solidFill>
                <a:srgbClr val="C00000"/>
              </a:solidFill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314C8C-B8F6-9129-451B-B85A06978D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43559"/>
            <a:ext cx="4517482" cy="24044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B8314C-8A52-4FFB-1FEC-32CF84578D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28" b="24808"/>
          <a:stretch/>
        </p:blipFill>
        <p:spPr>
          <a:xfrm rot="10800000">
            <a:off x="5862523" y="3314552"/>
            <a:ext cx="4015900" cy="2062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7601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Google Shape;250;p1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1014166" cy="13255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lvl="0">
                  <a:buSzPts val="4400"/>
                </a:pPr>
                <a:r>
                  <a:rPr lang="en-US" dirty="0"/>
                  <a:t>Neurons Calculations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)</a:t>
                </a:r>
                <a:endParaRPr dirty="0"/>
              </a:p>
            </p:txBody>
          </p:sp>
        </mc:Choice>
        <mc:Fallback xmlns="">
          <p:sp>
            <p:nvSpPr>
              <p:cNvPr id="250" name="Google Shape;250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1014166" cy="1325563"/>
              </a:xfrm>
              <a:prstGeom prst="rect">
                <a:avLst/>
              </a:prstGeom>
              <a:blipFill>
                <a:blip r:embed="rId3"/>
                <a:stretch>
                  <a:fillRect l="-23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Google Shape;251;p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>
                    <a:solidFill>
                      <a:srgbClr val="C00000"/>
                    </a:solidFill>
                  </a:rPr>
                  <a:t>Each neuron performs two functions</a:t>
                </a:r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itchFamily="2" charset="2"/>
                  <a:buChar char="§"/>
                </a:pPr>
                <a:r>
                  <a:rPr lang="en-US" dirty="0">
                    <a:solidFill>
                      <a:srgbClr val="C00000"/>
                    </a:solidFill>
                  </a:rPr>
                  <a:t>Sum of inputs (signals) from previous neurons + a bias</a:t>
                </a:r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itchFamily="2" charset="2"/>
                  <a:buChar char="§"/>
                </a:pPr>
                <a:r>
                  <a:rPr lang="en-US" dirty="0">
                    <a:solidFill>
                      <a:srgbClr val="C00000"/>
                    </a:solidFill>
                  </a:rPr>
                  <a:t>A transformation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called the “activation” function.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>
                  <a:solidFill>
                    <a:srgbClr val="C00000"/>
                  </a:solidFill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</p:txBody>
          </p:sp>
        </mc:Choice>
        <mc:Fallback xmlns="">
          <p:sp>
            <p:nvSpPr>
              <p:cNvPr id="251" name="Google Shape;251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blipFill>
                <a:blip r:embed="rId4"/>
                <a:stretch>
                  <a:fillRect l="-915" t="-2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9314C8C-B8F6-9129-451B-B85A06978D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29" y="3143559"/>
            <a:ext cx="5178876" cy="27564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BC9A602-2DBB-57AE-CD5C-E09137E6A7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128" b="24808"/>
          <a:stretch/>
        </p:blipFill>
        <p:spPr>
          <a:xfrm rot="10800000">
            <a:off x="5862523" y="3532265"/>
            <a:ext cx="4015900" cy="2062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243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Google Shape;250;p1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1014166" cy="13255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lvl="0">
                  <a:buSzPts val="4400"/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en-US" dirty="0"/>
                  <a:t> of the input signals</a:t>
                </a:r>
                <a:endParaRPr dirty="0"/>
              </a:p>
            </p:txBody>
          </p:sp>
        </mc:Choice>
        <mc:Fallback xmlns="">
          <p:sp>
            <p:nvSpPr>
              <p:cNvPr id="250" name="Google Shape;250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1014166" cy="1325563"/>
              </a:xfrm>
              <a:prstGeom prst="rect">
                <a:avLst/>
              </a:prstGeom>
              <a:blipFill>
                <a:blip r:embed="rId3"/>
                <a:stretch>
                  <a:fillRect l="-23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The sum function aims to aggregate all the signals received.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The signals pass through axons (weights) that transform them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A bias weight is also used to reduce or amplify the signals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solidFill>
                <a:srgbClr val="C00000"/>
              </a:solidFill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731A03-89D6-1837-3A00-E5025D73C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660294"/>
            <a:ext cx="4862544" cy="9934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E96188-D3FD-4858-9431-D8C05BEA60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11" y="3274090"/>
            <a:ext cx="4957857" cy="261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02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50" name="Google Shape;250;p1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1014166" cy="13255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lvl="0">
                  <a:buSzPts val="4400"/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en-US" dirty="0"/>
                  <a:t> of the input signals</a:t>
                </a:r>
                <a:endParaRPr dirty="0"/>
              </a:p>
            </p:txBody>
          </p:sp>
        </mc:Choice>
        <mc:Fallback>
          <p:sp>
            <p:nvSpPr>
              <p:cNvPr id="250" name="Google Shape;250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1014166" cy="1325563"/>
              </a:xfrm>
              <a:prstGeom prst="rect">
                <a:avLst/>
              </a:prstGeom>
              <a:blipFill>
                <a:blip r:embed="rId3"/>
                <a:stretch>
                  <a:fillRect l="-22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1" name="Google Shape;251;p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>
                    <a:solidFill>
                      <a:srgbClr val="C00000"/>
                    </a:solidFill>
                  </a:rPr>
                  <a:t>The sum function aims to aggregate all the signals received.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>
                    <a:solidFill>
                      <a:srgbClr val="C00000"/>
                    </a:solidFill>
                  </a:rPr>
                  <a:t>The signals pass through axons (weights) that transform them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>
                    <a:solidFill>
                      <a:srgbClr val="C00000"/>
                    </a:solidFill>
                  </a:rPr>
                  <a:t>A bias weight is also used to reduce or amplify the signals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>
                  <a:solidFill>
                    <a:srgbClr val="C00000"/>
                  </a:solidFill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51" name="Google Shape;251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blipFill>
                <a:blip r:embed="rId4"/>
                <a:stretch>
                  <a:fillRect l="-936" t="-23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9314C8C-B8F6-9129-451B-B85A06978D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79" y="3018776"/>
            <a:ext cx="5178876" cy="275649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4CEC07B-518B-467B-9102-5A86A1B2C807}"/>
                  </a:ext>
                </a:extLst>
              </p:cNvPr>
              <p:cNvSpPr txBox="1"/>
              <p:nvPr/>
            </p:nvSpPr>
            <p:spPr>
              <a:xfrm>
                <a:off x="6524231" y="3629722"/>
                <a:ext cx="8342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4CEC07B-518B-467B-9102-5A86A1B2C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231" y="3629722"/>
                <a:ext cx="834203" cy="307777"/>
              </a:xfrm>
              <a:prstGeom prst="rect">
                <a:avLst/>
              </a:prstGeom>
              <a:blipFill>
                <a:blip r:embed="rId6"/>
                <a:stretch>
                  <a:fillRect l="-6569" r="-5839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67A1ED-88EF-4236-9AB8-2DE56B3B0B11}"/>
                  </a:ext>
                </a:extLst>
              </p:cNvPr>
              <p:cNvSpPr txBox="1"/>
              <p:nvPr/>
            </p:nvSpPr>
            <p:spPr>
              <a:xfrm>
                <a:off x="6536541" y="3937499"/>
                <a:ext cx="123027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=−0.5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67A1ED-88EF-4236-9AB8-2DE56B3B0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541" y="3937499"/>
                <a:ext cx="1230272" cy="307777"/>
              </a:xfrm>
              <a:prstGeom prst="rect">
                <a:avLst/>
              </a:prstGeom>
              <a:blipFill>
                <a:blip r:embed="rId7"/>
                <a:stretch>
                  <a:fillRect l="-1485" r="-396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D3D327-EDE9-49B7-BB4E-0B9DBEAE510C}"/>
                  </a:ext>
                </a:extLst>
              </p:cNvPr>
              <p:cNvSpPr txBox="1"/>
              <p:nvPr/>
            </p:nvSpPr>
            <p:spPr>
              <a:xfrm>
                <a:off x="6536541" y="4243136"/>
                <a:ext cx="10379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=2.1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D3D327-EDE9-49B7-BB4E-0B9DBEAE5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541" y="4243136"/>
                <a:ext cx="1037913" cy="307777"/>
              </a:xfrm>
              <a:prstGeom prst="rect">
                <a:avLst/>
              </a:prstGeom>
              <a:blipFill>
                <a:blip r:embed="rId8"/>
                <a:stretch>
                  <a:fillRect l="-2339" r="-4678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F7D67E-4D17-478F-81C2-071463E1B8C1}"/>
                  </a:ext>
                </a:extLst>
              </p:cNvPr>
              <p:cNvSpPr txBox="1"/>
              <p:nvPr/>
            </p:nvSpPr>
            <p:spPr>
              <a:xfrm>
                <a:off x="6524231" y="5215686"/>
                <a:ext cx="2438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F7D67E-4D17-478F-81C2-071463E1B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231" y="5215686"/>
                <a:ext cx="2438167" cy="307777"/>
              </a:xfrm>
              <a:prstGeom prst="rect">
                <a:avLst/>
              </a:prstGeom>
              <a:blipFill>
                <a:blip r:embed="rId9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3732349-483D-4FD4-BB61-3C283AF6FFF6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679903" y="4727449"/>
            <a:ext cx="2844328" cy="642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694482-8A4E-45CA-81DC-AF20C98F3D6C}"/>
                  </a:ext>
                </a:extLst>
              </p:cNvPr>
              <p:cNvSpPr txBox="1"/>
              <p:nvPr/>
            </p:nvSpPr>
            <p:spPr>
              <a:xfrm>
                <a:off x="6518780" y="5607664"/>
                <a:ext cx="26618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=10−0.5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+2.1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694482-8A4E-45CA-81DC-AF20C98F3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8780" y="5607664"/>
                <a:ext cx="2661883" cy="307777"/>
              </a:xfrm>
              <a:prstGeom prst="rect">
                <a:avLst/>
              </a:prstGeom>
              <a:blipFill>
                <a:blip r:embed="rId10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627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Google Shape;250;p1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1014166" cy="13255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lvl="0">
                  <a:buSzPts val="4400"/>
                </a:pPr>
                <a:r>
                  <a:rPr lang="en-US" dirty="0"/>
                  <a:t>The 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250" name="Google Shape;250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1014166" cy="1325563"/>
              </a:xfrm>
              <a:prstGeom prst="rect">
                <a:avLst/>
              </a:prstGeom>
              <a:blipFill>
                <a:blip r:embed="rId3"/>
                <a:stretch>
                  <a:fillRect l="-23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Transforms the sum of the signals to amplify or inhibit them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solidFill>
                <a:srgbClr val="C00000"/>
              </a:solidFill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solidFill>
                <a:srgbClr val="C00000"/>
              </a:solidFill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3" name="Picture 2" descr="Neural Networks – Introduction to Machine Learning">
            <a:extLst>
              <a:ext uri="{FF2B5EF4-FFF2-40B4-BE49-F238E27FC236}">
                <a16:creationId xmlns:a16="http://schemas.microsoft.com/office/drawing/2014/main" id="{E014DB7F-B143-70A8-8CB3-F2258AEDD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73338"/>
            <a:ext cx="9144000" cy="391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72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Google Shape;250;p1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1014166" cy="13255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lvl="0">
                  <a:buSzPts val="4400"/>
                </a:pPr>
                <a:r>
                  <a:rPr lang="en-US" dirty="0"/>
                  <a:t>The 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250" name="Google Shape;250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1014166" cy="1325563"/>
              </a:xfrm>
              <a:prstGeom prst="rect">
                <a:avLst/>
              </a:prstGeom>
              <a:blipFill>
                <a:blip r:embed="rId3"/>
                <a:stretch>
                  <a:fillRect l="-23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Transforms the sum of the signals to amplify or inhibit them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solidFill>
                <a:srgbClr val="C00000"/>
              </a:solidFill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solidFill>
                <a:srgbClr val="C00000"/>
              </a:solidFill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314C8C-B8F6-9129-451B-B85A06978D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79" y="2526063"/>
            <a:ext cx="5178876" cy="2756498"/>
          </a:xfrm>
          <a:prstGeom prst="rect">
            <a:avLst/>
          </a:prstGeom>
        </p:spPr>
      </p:pic>
      <p:pic>
        <p:nvPicPr>
          <p:cNvPr id="3" name="Picture 2" descr="Neural Networks – Introduction to Machine Learning">
            <a:extLst>
              <a:ext uri="{FF2B5EF4-FFF2-40B4-BE49-F238E27FC236}">
                <a16:creationId xmlns:a16="http://schemas.microsoft.com/office/drawing/2014/main" id="{38DC1C08-9F54-A022-15AC-699AD4FFC1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2" t="-1206" r="54167" b="67893"/>
          <a:stretch/>
        </p:blipFill>
        <p:spPr bwMode="auto">
          <a:xfrm>
            <a:off x="6606537" y="3350254"/>
            <a:ext cx="4246955" cy="130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6173A0-2AD0-510E-C168-E654F10C70D9}"/>
                  </a:ext>
                </a:extLst>
              </p:cNvPr>
              <p:cNvSpPr txBox="1"/>
              <p:nvPr/>
            </p:nvSpPr>
            <p:spPr>
              <a:xfrm>
                <a:off x="6912969" y="5370172"/>
                <a:ext cx="1817045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6173A0-2AD0-510E-C168-E654F10C7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969" y="5370172"/>
                <a:ext cx="1817045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D2ACF3-EC29-42DE-B2B4-8A53AE145BD3}"/>
                  </a:ext>
                </a:extLst>
              </p:cNvPr>
              <p:cNvSpPr txBox="1"/>
              <p:nvPr/>
            </p:nvSpPr>
            <p:spPr>
              <a:xfrm>
                <a:off x="1046095" y="5519987"/>
                <a:ext cx="8342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D2ACF3-EC29-42DE-B2B4-8A53AE145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095" y="5519987"/>
                <a:ext cx="834203" cy="307777"/>
              </a:xfrm>
              <a:prstGeom prst="rect">
                <a:avLst/>
              </a:prstGeom>
              <a:blipFill>
                <a:blip r:embed="rId6"/>
                <a:stretch>
                  <a:fillRect l="-6618" r="-5882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9C02D9-016B-453B-BE33-65CE6DC55FB9}"/>
                  </a:ext>
                </a:extLst>
              </p:cNvPr>
              <p:cNvSpPr txBox="1"/>
              <p:nvPr/>
            </p:nvSpPr>
            <p:spPr>
              <a:xfrm>
                <a:off x="1046095" y="5828869"/>
                <a:ext cx="123027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=−0.5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9C02D9-016B-453B-BE33-65CE6DC55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095" y="5828869"/>
                <a:ext cx="1230272" cy="307777"/>
              </a:xfrm>
              <a:prstGeom prst="rect">
                <a:avLst/>
              </a:prstGeom>
              <a:blipFill>
                <a:blip r:embed="rId7"/>
                <a:stretch>
                  <a:fillRect l="-1990" r="-4478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549577-1248-4101-98FC-2D4AD29CC07A}"/>
                  </a:ext>
                </a:extLst>
              </p:cNvPr>
              <p:cNvSpPr txBox="1"/>
              <p:nvPr/>
            </p:nvSpPr>
            <p:spPr>
              <a:xfrm>
                <a:off x="1050094" y="6186636"/>
                <a:ext cx="10379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=2.1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549577-1248-4101-98FC-2D4AD29CC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094" y="6186636"/>
                <a:ext cx="1037913" cy="307777"/>
              </a:xfrm>
              <a:prstGeom prst="rect">
                <a:avLst/>
              </a:prstGeom>
              <a:blipFill>
                <a:blip r:embed="rId8"/>
                <a:stretch>
                  <a:fillRect l="-2339" r="-467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931ECF-5F59-420D-ACDF-64C665EFB347}"/>
                  </a:ext>
                </a:extLst>
              </p:cNvPr>
              <p:cNvSpPr txBox="1"/>
              <p:nvPr/>
            </p:nvSpPr>
            <p:spPr>
              <a:xfrm>
                <a:off x="2651276" y="5501413"/>
                <a:ext cx="2438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931ECF-5F59-420D-ACDF-64C665EFB3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276" y="5501413"/>
                <a:ext cx="2438167" cy="307777"/>
              </a:xfrm>
              <a:prstGeom prst="rect">
                <a:avLst/>
              </a:prstGeom>
              <a:blipFill>
                <a:blip r:embed="rId9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3021E5-F260-4079-9019-DABBC8081656}"/>
                  </a:ext>
                </a:extLst>
              </p:cNvPr>
              <p:cNvSpPr txBox="1"/>
              <p:nvPr/>
            </p:nvSpPr>
            <p:spPr>
              <a:xfrm>
                <a:off x="2651276" y="5924170"/>
                <a:ext cx="26618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=10−0.5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+2.1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3021E5-F260-4079-9019-DABBC8081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276" y="5924170"/>
                <a:ext cx="2661883" cy="307777"/>
              </a:xfrm>
              <a:prstGeom prst="rect">
                <a:avLst/>
              </a:prstGeom>
              <a:blipFill>
                <a:blip r:embed="rId10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1837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Google Shape;250;p1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1014166" cy="13255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lvl="0">
                  <a:buSzPts val="4400"/>
                </a:pPr>
                <a:r>
                  <a:rPr lang="en-US" dirty="0"/>
                  <a:t>The 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250" name="Google Shape;250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1014166" cy="1325563"/>
              </a:xfrm>
              <a:prstGeom prst="rect">
                <a:avLst/>
              </a:prstGeom>
              <a:blipFill>
                <a:blip r:embed="rId3"/>
                <a:stretch>
                  <a:fillRect l="-23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Transforms the sum of the signals to amplify or inhibit them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solidFill>
                <a:srgbClr val="C00000"/>
              </a:solidFill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solidFill>
                <a:srgbClr val="C00000"/>
              </a:solidFill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314C8C-B8F6-9129-451B-B85A06978D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79" y="2526063"/>
            <a:ext cx="5178876" cy="2756498"/>
          </a:xfrm>
          <a:prstGeom prst="rect">
            <a:avLst/>
          </a:prstGeom>
        </p:spPr>
      </p:pic>
      <p:pic>
        <p:nvPicPr>
          <p:cNvPr id="5" name="Picture 2" descr="Neural Networks – Introduction to Machine Learning">
            <a:extLst>
              <a:ext uri="{FF2B5EF4-FFF2-40B4-BE49-F238E27FC236}">
                <a16:creationId xmlns:a16="http://schemas.microsoft.com/office/drawing/2014/main" id="{039782E7-02C8-7CFF-A9A8-A603BBBF25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29" r="55953"/>
          <a:stretch/>
        </p:blipFill>
        <p:spPr bwMode="auto">
          <a:xfrm>
            <a:off x="6716485" y="3461625"/>
            <a:ext cx="4027714" cy="142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8C9D8B-668C-4320-9E8A-20A05D87B152}"/>
                  </a:ext>
                </a:extLst>
              </p:cNvPr>
              <p:cNvSpPr txBox="1"/>
              <p:nvPr/>
            </p:nvSpPr>
            <p:spPr>
              <a:xfrm>
                <a:off x="6912969" y="5370172"/>
                <a:ext cx="1817045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8C9D8B-668C-4320-9E8A-20A05D87B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969" y="5370172"/>
                <a:ext cx="1817045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4F89D4-41D2-4747-8737-A472CB3C2CB7}"/>
                  </a:ext>
                </a:extLst>
              </p:cNvPr>
              <p:cNvSpPr txBox="1"/>
              <p:nvPr/>
            </p:nvSpPr>
            <p:spPr>
              <a:xfrm>
                <a:off x="1046095" y="5519987"/>
                <a:ext cx="8342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4F89D4-41D2-4747-8737-A472CB3C2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095" y="5519987"/>
                <a:ext cx="834203" cy="307777"/>
              </a:xfrm>
              <a:prstGeom prst="rect">
                <a:avLst/>
              </a:prstGeom>
              <a:blipFill>
                <a:blip r:embed="rId6"/>
                <a:stretch>
                  <a:fillRect l="-6618" r="-5882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3F525B-7972-4BD4-A296-34712F539811}"/>
                  </a:ext>
                </a:extLst>
              </p:cNvPr>
              <p:cNvSpPr txBox="1"/>
              <p:nvPr/>
            </p:nvSpPr>
            <p:spPr>
              <a:xfrm>
                <a:off x="1046095" y="5828869"/>
                <a:ext cx="123027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=−0.5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3F525B-7972-4BD4-A296-34712F539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095" y="5828869"/>
                <a:ext cx="1230272" cy="307777"/>
              </a:xfrm>
              <a:prstGeom prst="rect">
                <a:avLst/>
              </a:prstGeom>
              <a:blipFill>
                <a:blip r:embed="rId7"/>
                <a:stretch>
                  <a:fillRect l="-1990" r="-4478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DD01E5-7349-496D-9690-86BFCD443A34}"/>
                  </a:ext>
                </a:extLst>
              </p:cNvPr>
              <p:cNvSpPr txBox="1"/>
              <p:nvPr/>
            </p:nvSpPr>
            <p:spPr>
              <a:xfrm>
                <a:off x="1050094" y="6186636"/>
                <a:ext cx="10379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=2.1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DD01E5-7349-496D-9690-86BFCD443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094" y="6186636"/>
                <a:ext cx="1037913" cy="307777"/>
              </a:xfrm>
              <a:prstGeom prst="rect">
                <a:avLst/>
              </a:prstGeom>
              <a:blipFill>
                <a:blip r:embed="rId8"/>
                <a:stretch>
                  <a:fillRect l="-2339" r="-467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F95F5B-411D-4587-B46A-D1FA18A9933B}"/>
                  </a:ext>
                </a:extLst>
              </p:cNvPr>
              <p:cNvSpPr txBox="1"/>
              <p:nvPr/>
            </p:nvSpPr>
            <p:spPr>
              <a:xfrm>
                <a:off x="2651276" y="5501413"/>
                <a:ext cx="2438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F95F5B-411D-4587-B46A-D1FA18A99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276" y="5501413"/>
                <a:ext cx="2438167" cy="307777"/>
              </a:xfrm>
              <a:prstGeom prst="rect">
                <a:avLst/>
              </a:prstGeom>
              <a:blipFill>
                <a:blip r:embed="rId9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02375E-3A10-4AFB-9D66-C9A865F7E207}"/>
                  </a:ext>
                </a:extLst>
              </p:cNvPr>
              <p:cNvSpPr txBox="1"/>
              <p:nvPr/>
            </p:nvSpPr>
            <p:spPr>
              <a:xfrm>
                <a:off x="2651276" y="5924170"/>
                <a:ext cx="26618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=10−0.5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+2.1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02375E-3A10-4AFB-9D66-C9A865F7E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276" y="5924170"/>
                <a:ext cx="2661883" cy="307777"/>
              </a:xfrm>
              <a:prstGeom prst="rect">
                <a:avLst/>
              </a:prstGeom>
              <a:blipFill>
                <a:blip r:embed="rId10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3627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Google Shape;250;p1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1014166" cy="13255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lvl="0">
                  <a:buSzPts val="4400"/>
                </a:pPr>
                <a:r>
                  <a:rPr lang="en-US" dirty="0"/>
                  <a:t>The 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250" name="Google Shape;250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1014166" cy="1325563"/>
              </a:xfrm>
              <a:prstGeom prst="rect">
                <a:avLst/>
              </a:prstGeom>
              <a:blipFill>
                <a:blip r:embed="rId3"/>
                <a:stretch>
                  <a:fillRect l="-23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Transforms the sum of the signals to amplify or inhibit them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solidFill>
                <a:srgbClr val="C00000"/>
              </a:solidFill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solidFill>
                <a:srgbClr val="C00000"/>
              </a:solidFill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314C8C-B8F6-9129-451B-B85A06978D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79" y="2526063"/>
            <a:ext cx="5178876" cy="2756498"/>
          </a:xfrm>
          <a:prstGeom prst="rect">
            <a:avLst/>
          </a:prstGeom>
        </p:spPr>
      </p:pic>
      <p:pic>
        <p:nvPicPr>
          <p:cNvPr id="5" name="Picture 2" descr="Neural Networks – Introduction to Machine Learning">
            <a:extLst>
              <a:ext uri="{FF2B5EF4-FFF2-40B4-BE49-F238E27FC236}">
                <a16:creationId xmlns:a16="http://schemas.microsoft.com/office/drawing/2014/main" id="{039782E7-02C8-7CFF-A9A8-A603BBBF25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" t="29425" r="53589" b="34204"/>
          <a:stretch/>
        </p:blipFill>
        <p:spPr bwMode="auto">
          <a:xfrm>
            <a:off x="6976874" y="3233061"/>
            <a:ext cx="4027714" cy="142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C54B65-C8CA-4356-AE59-F0B8E62D4048}"/>
              </a:ext>
            </a:extLst>
          </p:cNvPr>
          <p:cNvSpPr txBox="1"/>
          <p:nvPr/>
        </p:nvSpPr>
        <p:spPr>
          <a:xfrm>
            <a:off x="5636941" y="2971800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CF6B5-8FD3-4CDA-8524-B171508E9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8122" y="4291299"/>
            <a:ext cx="1911377" cy="8410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30680E-018A-4CE7-B423-A106EA1D880A}"/>
                  </a:ext>
                </a:extLst>
              </p:cNvPr>
              <p:cNvSpPr txBox="1"/>
              <p:nvPr/>
            </p:nvSpPr>
            <p:spPr>
              <a:xfrm>
                <a:off x="6912969" y="5370172"/>
                <a:ext cx="1817045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30680E-018A-4CE7-B423-A106EA1D8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969" y="5370172"/>
                <a:ext cx="1817045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0F1B9C-9B49-4373-B574-2F26D359CD11}"/>
                  </a:ext>
                </a:extLst>
              </p:cNvPr>
              <p:cNvSpPr txBox="1"/>
              <p:nvPr/>
            </p:nvSpPr>
            <p:spPr>
              <a:xfrm>
                <a:off x="1046095" y="5519987"/>
                <a:ext cx="8342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0F1B9C-9B49-4373-B574-2F26D359C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095" y="5519987"/>
                <a:ext cx="834203" cy="307777"/>
              </a:xfrm>
              <a:prstGeom prst="rect">
                <a:avLst/>
              </a:prstGeom>
              <a:blipFill>
                <a:blip r:embed="rId7"/>
                <a:stretch>
                  <a:fillRect l="-6618" r="-5882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E10742B-7FA1-491F-9AB7-31CC93BA7A57}"/>
                  </a:ext>
                </a:extLst>
              </p:cNvPr>
              <p:cNvSpPr txBox="1"/>
              <p:nvPr/>
            </p:nvSpPr>
            <p:spPr>
              <a:xfrm>
                <a:off x="1046095" y="5828869"/>
                <a:ext cx="123027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=−0.5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E10742B-7FA1-491F-9AB7-31CC93BA7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095" y="5828869"/>
                <a:ext cx="1230272" cy="307777"/>
              </a:xfrm>
              <a:prstGeom prst="rect">
                <a:avLst/>
              </a:prstGeom>
              <a:blipFill>
                <a:blip r:embed="rId8"/>
                <a:stretch>
                  <a:fillRect l="-1990" r="-4478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78E7B67-17D1-4990-B988-4F88AF7B32F4}"/>
                  </a:ext>
                </a:extLst>
              </p:cNvPr>
              <p:cNvSpPr txBox="1"/>
              <p:nvPr/>
            </p:nvSpPr>
            <p:spPr>
              <a:xfrm>
                <a:off x="1050094" y="6186636"/>
                <a:ext cx="10379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=2.1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78E7B67-17D1-4990-B988-4F88AF7B3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094" y="6186636"/>
                <a:ext cx="1037913" cy="307777"/>
              </a:xfrm>
              <a:prstGeom prst="rect">
                <a:avLst/>
              </a:prstGeom>
              <a:blipFill>
                <a:blip r:embed="rId9"/>
                <a:stretch>
                  <a:fillRect l="-2339" r="-467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AAE36A-B4BE-4C88-8029-6131CB7CAE9A}"/>
                  </a:ext>
                </a:extLst>
              </p:cNvPr>
              <p:cNvSpPr txBox="1"/>
              <p:nvPr/>
            </p:nvSpPr>
            <p:spPr>
              <a:xfrm>
                <a:off x="2651276" y="5501413"/>
                <a:ext cx="2438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AAE36A-B4BE-4C88-8029-6131CB7CA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276" y="5501413"/>
                <a:ext cx="2438167" cy="307777"/>
              </a:xfrm>
              <a:prstGeom prst="rect">
                <a:avLst/>
              </a:prstGeom>
              <a:blipFill>
                <a:blip r:embed="rId10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EC5AD91-4641-40D0-97EF-A29A657B22A0}"/>
                  </a:ext>
                </a:extLst>
              </p:cNvPr>
              <p:cNvSpPr txBox="1"/>
              <p:nvPr/>
            </p:nvSpPr>
            <p:spPr>
              <a:xfrm>
                <a:off x="2651276" y="5924170"/>
                <a:ext cx="26618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=10−0.5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+2.1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EC5AD91-4641-40D0-97EF-A29A657B2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276" y="5924170"/>
                <a:ext cx="2661883" cy="307777"/>
              </a:xfrm>
              <a:prstGeom prst="rect">
                <a:avLst/>
              </a:prstGeom>
              <a:blipFill>
                <a:blip r:embed="rId11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9507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Google Shape;250;p1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1014166" cy="13255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lvl="0">
                  <a:buSzPts val="4400"/>
                </a:pPr>
                <a:r>
                  <a:rPr lang="en-US" dirty="0"/>
                  <a:t>Neurons Calculations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)</a:t>
                </a:r>
                <a:endParaRPr dirty="0"/>
              </a:p>
            </p:txBody>
          </p:sp>
        </mc:Choice>
        <mc:Fallback xmlns="">
          <p:sp>
            <p:nvSpPr>
              <p:cNvPr id="250" name="Google Shape;250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1014166" cy="1325563"/>
              </a:xfrm>
              <a:prstGeom prst="rect">
                <a:avLst/>
              </a:prstGeom>
              <a:blipFill>
                <a:blip r:embed="rId3"/>
                <a:stretch>
                  <a:fillRect l="-23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Example: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solidFill>
                <a:srgbClr val="C00000"/>
              </a:solidFill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solidFill>
                <a:srgbClr val="C00000"/>
              </a:solidFill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7D98BB-CB97-34B0-C18F-5BDA96DAB7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11" y="2697177"/>
            <a:ext cx="5946607" cy="31343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B7F45B-C3D5-E741-C06A-488F2112025A}"/>
                  </a:ext>
                </a:extLst>
              </p:cNvPr>
              <p:cNvSpPr txBox="1"/>
              <p:nvPr/>
            </p:nvSpPr>
            <p:spPr>
              <a:xfrm>
                <a:off x="6887018" y="2371723"/>
                <a:ext cx="6096000" cy="6937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en-US" sz="2800" dirty="0"/>
                  <a:t> = (-0.3 + 0.05*0.2 +0.01*0.9)  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B7F45B-C3D5-E741-C06A-488F21120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018" y="2371723"/>
                <a:ext cx="6096000" cy="693716"/>
              </a:xfrm>
              <a:prstGeom prst="rect">
                <a:avLst/>
              </a:prstGeom>
              <a:blipFill>
                <a:blip r:embed="rId5"/>
                <a:stretch>
                  <a:fillRect l="-2287" b="-23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B03FBE-92D9-0E25-1301-A72D943E698F}"/>
                  </a:ext>
                </a:extLst>
              </p:cNvPr>
              <p:cNvSpPr txBox="1"/>
              <p:nvPr/>
            </p:nvSpPr>
            <p:spPr>
              <a:xfrm>
                <a:off x="6887018" y="3228046"/>
                <a:ext cx="6096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en-US" sz="2800" dirty="0"/>
                  <a:t>=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−0.2809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B03FBE-92D9-0E25-1301-A72D943E6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018" y="3228046"/>
                <a:ext cx="6096000" cy="707886"/>
              </a:xfrm>
              <a:prstGeom prst="rect">
                <a:avLst/>
              </a:prstGeom>
              <a:blipFill>
                <a:blip r:embed="rId6"/>
                <a:stretch>
                  <a:fillRect l="-2287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6BC627-DBBB-6295-FB13-CAF514B6B818}"/>
                  </a:ext>
                </a:extLst>
              </p:cNvPr>
              <p:cNvSpPr txBox="1"/>
              <p:nvPr/>
            </p:nvSpPr>
            <p:spPr>
              <a:xfrm>
                <a:off x="6887018" y="4061594"/>
                <a:ext cx="6096000" cy="10340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−(−0.2809)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6BC627-DBBB-6295-FB13-CAF514B6B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018" y="4061594"/>
                <a:ext cx="6096000" cy="1034066"/>
              </a:xfrm>
              <a:prstGeom prst="rect">
                <a:avLst/>
              </a:prstGeom>
              <a:blipFill>
                <a:blip r:embed="rId7"/>
                <a:stretch>
                  <a:fillRect l="-1663" b="-6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D02D27-B487-AB75-8A1F-7CACB40F6A51}"/>
                  </a:ext>
                </a:extLst>
              </p:cNvPr>
              <p:cNvSpPr txBox="1"/>
              <p:nvPr/>
            </p:nvSpPr>
            <p:spPr>
              <a:xfrm>
                <a:off x="6887018" y="5159693"/>
                <a:ext cx="609600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0.43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D02D27-B487-AB75-8A1F-7CACB40F6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018" y="5159693"/>
                <a:ext cx="6096000" cy="584775"/>
              </a:xfrm>
              <a:prstGeom prst="rect">
                <a:avLst/>
              </a:prstGeom>
              <a:blipFill>
                <a:blip r:embed="rId8"/>
                <a:stretch>
                  <a:fillRect l="-1663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8693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Neural Networks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Very flexible family of models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basis of deep learning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Are inspired by biological neurons.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EF96C6-ECCA-91D4-4C16-B0A523A62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28" b="24808"/>
          <a:stretch/>
        </p:blipFill>
        <p:spPr>
          <a:xfrm>
            <a:off x="1094580" y="3429000"/>
            <a:ext cx="4015900" cy="2062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9744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dirty="0"/>
              <a:t>Hyperparameter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Activation function: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relu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logistic, tanh, identity </a:t>
            </a:r>
            <a:endParaRPr lang="en-US" dirty="0">
              <a:solidFill>
                <a:srgbClr val="C00000"/>
              </a:solidFill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solidFill>
                <a:srgbClr val="C00000"/>
              </a:solidFill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solidFill>
                <a:srgbClr val="C00000"/>
              </a:solidFill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2" name="Picture 1" descr="Neural Networks – Introduction to Machine Learning">
            <a:extLst>
              <a:ext uri="{FF2B5EF4-FFF2-40B4-BE49-F238E27FC236}">
                <a16:creationId xmlns:a16="http://schemas.microsoft.com/office/drawing/2014/main" id="{BE470F56-CEB0-6B7F-2DD1-7882079A3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14" y="2573338"/>
            <a:ext cx="9144000" cy="391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444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48777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Calculating the number of parameters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53327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Number of parameters included weights and biases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It depends on the number of neurons and layers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2E26E2-7151-8180-E77B-7EAC7BDFD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58" y="3030148"/>
            <a:ext cx="4093029" cy="23461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C789AA-E987-D7A3-C8EE-613D050501AC}"/>
              </a:ext>
            </a:extLst>
          </p:cNvPr>
          <p:cNvSpPr txBox="1"/>
          <p:nvPr/>
        </p:nvSpPr>
        <p:spPr>
          <a:xfrm>
            <a:off x="933046" y="5851854"/>
            <a:ext cx="108291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</a:rPr>
              <a:t>Number of weights = units (input layer) * units (hidden 1) + (units hidden 1* units output) </a:t>
            </a:r>
          </a:p>
          <a:p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</a:rPr>
              <a:t>Number of weights =  2*6 + 6*1 = 18 weights</a:t>
            </a:r>
            <a:endParaRPr lang="en-US" b="0" dirty="0">
              <a:solidFill>
                <a:schemeClr val="bg1">
                  <a:lumMod val="10000"/>
                </a:schemeClr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9371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Calculating the number of parameters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53327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Number of parameters included weights and biases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It depends on the number of neurons and layers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2E26E2-7151-8180-E77B-7EAC7BDFD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58" y="3030148"/>
            <a:ext cx="4093029" cy="23461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C789AA-E987-D7A3-C8EE-613D050501AC}"/>
              </a:ext>
            </a:extLst>
          </p:cNvPr>
          <p:cNvSpPr txBox="1"/>
          <p:nvPr/>
        </p:nvSpPr>
        <p:spPr>
          <a:xfrm>
            <a:off x="933046" y="5851854"/>
            <a:ext cx="108291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</a:rPr>
              <a:t>Number of biases = units (hidden 1) + units output </a:t>
            </a:r>
          </a:p>
          <a:p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</a:rPr>
              <a:t>Number of biases =  6 + 1 = 7 biases</a:t>
            </a:r>
            <a:endParaRPr lang="en-US" b="0" dirty="0">
              <a:solidFill>
                <a:schemeClr val="bg1">
                  <a:lumMod val="10000"/>
                </a:schemeClr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954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Calculating the number of parameters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53327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Number of parameters included weights and biases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It depends on the number of neurons and layers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2E26E2-7151-8180-E77B-7EAC7BDFD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58" y="3030148"/>
            <a:ext cx="4093029" cy="23461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C789AA-E987-D7A3-C8EE-613D050501AC}"/>
              </a:ext>
            </a:extLst>
          </p:cNvPr>
          <p:cNvSpPr txBox="1"/>
          <p:nvPr/>
        </p:nvSpPr>
        <p:spPr>
          <a:xfrm>
            <a:off x="933046" y="5851854"/>
            <a:ext cx="108291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</a:rPr>
              <a:t>Total Number of Parameters = Number of Weights + Number of Biases</a:t>
            </a:r>
          </a:p>
          <a:p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</a:rPr>
              <a:t>Total Number of Parameters =  25 </a:t>
            </a:r>
            <a:endParaRPr lang="en-US" b="0" dirty="0">
              <a:solidFill>
                <a:schemeClr val="bg1">
                  <a:lumMod val="10000"/>
                </a:schemeClr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0448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Calculating the number of parameters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53327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The more parameters estimated, the more data needed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Overfitting happens when too few </a:t>
            </a:r>
            <a:r>
              <a:rPr lang="en-US" dirty="0" err="1">
                <a:solidFill>
                  <a:srgbClr val="C00000"/>
                </a:solidFill>
              </a:rPr>
              <a:t>obs</a:t>
            </a:r>
            <a:r>
              <a:rPr lang="en-US" dirty="0">
                <a:solidFill>
                  <a:srgbClr val="C00000"/>
                </a:solidFill>
              </a:rPr>
              <a:t> estimate many parameters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C789AA-E987-D7A3-C8EE-613D050501AC}"/>
              </a:ext>
            </a:extLst>
          </p:cNvPr>
          <p:cNvSpPr txBox="1"/>
          <p:nvPr/>
        </p:nvSpPr>
        <p:spPr>
          <a:xfrm>
            <a:off x="930728" y="5807954"/>
            <a:ext cx="108291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</a:rPr>
              <a:t>Total Number of Parameters = (2*3 + 3*2) + 3 + 2</a:t>
            </a:r>
          </a:p>
          <a:p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</a:rPr>
              <a:t>Total Number of Parameters = 17 </a:t>
            </a:r>
            <a:endParaRPr lang="en-US" b="0" dirty="0">
              <a:solidFill>
                <a:schemeClr val="bg1">
                  <a:lumMod val="10000"/>
                </a:schemeClr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4D7D24-853F-03DD-2CD9-CDCA4EA00F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75"/>
          <a:stretch/>
        </p:blipFill>
        <p:spPr>
          <a:xfrm>
            <a:off x="896869" y="2973482"/>
            <a:ext cx="5591016" cy="239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313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58464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Backpropagation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53327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The process of updating the parameters at each iteration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Backpropagation uses gradient descent to estimate update given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4100" name="Picture 4" descr="Introduction to Neural Networks — Part 2 | by Harsha Bommana | Deep  Learning Demystified | Medium">
            <a:extLst>
              <a:ext uri="{FF2B5EF4-FFF2-40B4-BE49-F238E27FC236}">
                <a16:creationId xmlns:a16="http://schemas.microsoft.com/office/drawing/2014/main" id="{89E37506-8457-B746-F4BF-864CFE8E42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2" t="26567" b="10276"/>
          <a:stretch/>
        </p:blipFill>
        <p:spPr bwMode="auto">
          <a:xfrm>
            <a:off x="1005727" y="2816565"/>
            <a:ext cx="7175655" cy="365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37527E-35E7-AFAE-ED78-6C91D224A384}"/>
              </a:ext>
            </a:extLst>
          </p:cNvPr>
          <p:cNvSpPr txBox="1"/>
          <p:nvPr/>
        </p:nvSpPr>
        <p:spPr>
          <a:xfrm>
            <a:off x="1005727" y="6338986"/>
            <a:ext cx="90569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medium.com</a:t>
            </a:r>
            <a:r>
              <a:rPr lang="en-US" dirty="0"/>
              <a:t>/deep-learning-demystified/introduction-to-neural-networks-part-2-c261a99f4138</a:t>
            </a:r>
          </a:p>
        </p:txBody>
      </p:sp>
    </p:spTree>
    <p:extLst>
      <p:ext uri="{BB962C8B-B14F-4D97-AF65-F5344CB8AC3E}">
        <p14:creationId xmlns:p14="http://schemas.microsoft.com/office/powerpoint/2010/main" val="9775546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Backpropagation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53327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The process of updating the parameters at each iteration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Backpropagation uses gradient descent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4102" name="Picture 6" descr="Gradient Descent Optimization &amp;amp; Challenges - PRIMO.ai">
            <a:extLst>
              <a:ext uri="{FF2B5EF4-FFF2-40B4-BE49-F238E27FC236}">
                <a16:creationId xmlns:a16="http://schemas.microsoft.com/office/drawing/2014/main" id="{9FE908BD-5B15-5258-52CE-59CAE30CE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99" y="2968697"/>
            <a:ext cx="6995886" cy="352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DFA5FB8-9C5F-2097-7BD6-E9B97F49323C}"/>
              </a:ext>
            </a:extLst>
          </p:cNvPr>
          <p:cNvCxnSpPr/>
          <p:nvPr/>
        </p:nvCxnSpPr>
        <p:spPr>
          <a:xfrm flipV="1">
            <a:off x="940415" y="2925155"/>
            <a:ext cx="0" cy="3524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2212263-CC13-40C9-4B19-386EFFC63928}"/>
              </a:ext>
            </a:extLst>
          </p:cNvPr>
          <p:cNvCxnSpPr>
            <a:cxnSpLocks/>
          </p:cNvCxnSpPr>
          <p:nvPr/>
        </p:nvCxnSpPr>
        <p:spPr>
          <a:xfrm>
            <a:off x="940415" y="6449333"/>
            <a:ext cx="73544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004DFD-C9EF-282B-7769-6D6D4505A4A0}"/>
                  </a:ext>
                </a:extLst>
              </p:cNvPr>
              <p:cNvSpPr txBox="1"/>
              <p:nvPr/>
            </p:nvSpPr>
            <p:spPr>
              <a:xfrm>
                <a:off x="8381997" y="6082071"/>
                <a:ext cx="45720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004DFD-C9EF-282B-7769-6D6D4505A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7" y="6082071"/>
                <a:ext cx="457200" cy="553998"/>
              </a:xfrm>
              <a:prstGeom prst="rect">
                <a:avLst/>
              </a:prstGeom>
              <a:blipFill>
                <a:blip r:embed="rId4"/>
                <a:stretch>
                  <a:fillRect l="-25000" r="-36111"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95F783-94EA-0D57-41C4-8585851A0335}"/>
                  </a:ext>
                </a:extLst>
              </p:cNvPr>
              <p:cNvSpPr txBox="1"/>
              <p:nvPr/>
            </p:nvSpPr>
            <p:spPr>
              <a:xfrm>
                <a:off x="309044" y="2691698"/>
                <a:ext cx="45720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95F783-94EA-0D57-41C4-8585851A0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44" y="2691698"/>
                <a:ext cx="457200" cy="553998"/>
              </a:xfrm>
              <a:prstGeom prst="rect">
                <a:avLst/>
              </a:prstGeom>
              <a:blipFill>
                <a:blip r:embed="rId5"/>
                <a:stretch>
                  <a:fillRect l="-13514" r="-10811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424470F-A9CB-D405-22E0-08F98D04D04F}"/>
                  </a:ext>
                </a:extLst>
              </p:cNvPr>
              <p:cNvSpPr txBox="1"/>
              <p:nvPr/>
            </p:nvSpPr>
            <p:spPr>
              <a:xfrm>
                <a:off x="7097482" y="3291053"/>
                <a:ext cx="45720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424470F-A9CB-D405-22E0-08F98D04D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482" y="3291053"/>
                <a:ext cx="457200" cy="553998"/>
              </a:xfrm>
              <a:prstGeom prst="rect">
                <a:avLst/>
              </a:prstGeom>
              <a:blipFill>
                <a:blip r:embed="rId6"/>
                <a:stretch>
                  <a:fillRect l="-27027" r="-110811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36091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Important Hyperparameters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53327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Maximum steps: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max_iter</a:t>
            </a:r>
            <a:r>
              <a:rPr lang="en-US" dirty="0">
                <a:solidFill>
                  <a:srgbClr val="C00000"/>
                </a:solidFill>
              </a:rPr>
              <a:t>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Step size: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learning_rate_init</a:t>
            </a:r>
            <a:endParaRPr lang="en-US" dirty="0">
              <a:solidFill>
                <a:srgbClr val="C00000"/>
              </a:solidFill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4102" name="Picture 6" descr="Gradient Descent Optimization &amp;amp; Challenges - PRIMO.ai">
            <a:extLst>
              <a:ext uri="{FF2B5EF4-FFF2-40B4-BE49-F238E27FC236}">
                <a16:creationId xmlns:a16="http://schemas.microsoft.com/office/drawing/2014/main" id="{9FE908BD-5B15-5258-52CE-59CAE30CE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99" y="2968697"/>
            <a:ext cx="6995886" cy="352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DFA5FB8-9C5F-2097-7BD6-E9B97F49323C}"/>
              </a:ext>
            </a:extLst>
          </p:cNvPr>
          <p:cNvCxnSpPr/>
          <p:nvPr/>
        </p:nvCxnSpPr>
        <p:spPr>
          <a:xfrm flipV="1">
            <a:off x="940415" y="2925155"/>
            <a:ext cx="0" cy="3524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2212263-CC13-40C9-4B19-386EFFC63928}"/>
              </a:ext>
            </a:extLst>
          </p:cNvPr>
          <p:cNvCxnSpPr>
            <a:cxnSpLocks/>
          </p:cNvCxnSpPr>
          <p:nvPr/>
        </p:nvCxnSpPr>
        <p:spPr>
          <a:xfrm>
            <a:off x="940415" y="6449333"/>
            <a:ext cx="73544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004DFD-C9EF-282B-7769-6D6D4505A4A0}"/>
                  </a:ext>
                </a:extLst>
              </p:cNvPr>
              <p:cNvSpPr txBox="1"/>
              <p:nvPr/>
            </p:nvSpPr>
            <p:spPr>
              <a:xfrm>
                <a:off x="8381997" y="6082071"/>
                <a:ext cx="45720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004DFD-C9EF-282B-7769-6D6D4505A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7" y="6082071"/>
                <a:ext cx="457200" cy="553998"/>
              </a:xfrm>
              <a:prstGeom prst="rect">
                <a:avLst/>
              </a:prstGeom>
              <a:blipFill>
                <a:blip r:embed="rId4"/>
                <a:stretch>
                  <a:fillRect l="-25000" r="-36111"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95F783-94EA-0D57-41C4-8585851A0335}"/>
                  </a:ext>
                </a:extLst>
              </p:cNvPr>
              <p:cNvSpPr txBox="1"/>
              <p:nvPr/>
            </p:nvSpPr>
            <p:spPr>
              <a:xfrm>
                <a:off x="309044" y="2691698"/>
                <a:ext cx="45720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95F783-94EA-0D57-41C4-8585851A0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44" y="2691698"/>
                <a:ext cx="457200" cy="553998"/>
              </a:xfrm>
              <a:prstGeom prst="rect">
                <a:avLst/>
              </a:prstGeom>
              <a:blipFill>
                <a:blip r:embed="rId5"/>
                <a:stretch>
                  <a:fillRect l="-13514" r="-10811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424470F-A9CB-D405-22E0-08F98D04D04F}"/>
                  </a:ext>
                </a:extLst>
              </p:cNvPr>
              <p:cNvSpPr txBox="1"/>
              <p:nvPr/>
            </p:nvSpPr>
            <p:spPr>
              <a:xfrm>
                <a:off x="7097482" y="3291053"/>
                <a:ext cx="45720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424470F-A9CB-D405-22E0-08F98D04D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482" y="3291053"/>
                <a:ext cx="457200" cy="553998"/>
              </a:xfrm>
              <a:prstGeom prst="rect">
                <a:avLst/>
              </a:prstGeom>
              <a:blipFill>
                <a:blip r:embed="rId6"/>
                <a:stretch>
                  <a:fillRect l="-27027" r="-110811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4479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NNs Learn Non-Linear Surfaces  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Very helpful when data is linearly non-separable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Can project data into a higher dimension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3A3168-33FF-9310-5C7C-2C733A23F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11" y="3043938"/>
            <a:ext cx="7604149" cy="357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09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NNs Learn Non-Linear Surfaces  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Very helpful when data is linearly non-separable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Can project data into a higher dimension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6B8B51-647E-748B-DD16-1302951D7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59" y="3840773"/>
            <a:ext cx="3603761" cy="210609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9BE4D88-7D33-7B2E-023F-782494157C18}"/>
              </a:ext>
            </a:extLst>
          </p:cNvPr>
          <p:cNvGrpSpPr/>
          <p:nvPr/>
        </p:nvGrpSpPr>
        <p:grpSpPr>
          <a:xfrm>
            <a:off x="5323840" y="3018389"/>
            <a:ext cx="3116468" cy="3571816"/>
            <a:chOff x="5323840" y="3018389"/>
            <a:chExt cx="3116468" cy="35718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85DA0AB-C711-05C9-48B4-4E40BC7C84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017" r="-1"/>
            <a:stretch/>
          </p:blipFill>
          <p:spPr>
            <a:xfrm>
              <a:off x="5323840" y="3018389"/>
              <a:ext cx="3116468" cy="357181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776C05D-AB4D-6F0E-6C90-1CD8C55FB0DC}"/>
                </a:ext>
              </a:extLst>
            </p:cNvPr>
            <p:cNvSpPr/>
            <p:nvPr/>
          </p:nvSpPr>
          <p:spPr>
            <a:xfrm>
              <a:off x="5349240" y="5628640"/>
              <a:ext cx="314960" cy="13208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35B45FF-8EDF-CC41-60DA-092C770CA14B}"/>
                </a:ext>
              </a:extLst>
            </p:cNvPr>
            <p:cNvSpPr/>
            <p:nvPr/>
          </p:nvSpPr>
          <p:spPr>
            <a:xfrm>
              <a:off x="5664200" y="5718173"/>
              <a:ext cx="203200" cy="22869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712B12-9C08-86FE-4303-FD702136374F}"/>
              </a:ext>
            </a:extLst>
          </p:cNvPr>
          <p:cNvCxnSpPr/>
          <p:nvPr/>
        </p:nvCxnSpPr>
        <p:spPr>
          <a:xfrm>
            <a:off x="3644900" y="5461000"/>
            <a:ext cx="2222500" cy="299720"/>
          </a:xfrm>
          <a:prstGeom prst="straightConnector1">
            <a:avLst/>
          </a:prstGeom>
          <a:ln w="2540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178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878651" y="2452388"/>
            <a:ext cx="10721165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Types of Neural Networks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E6C123-9198-FFF1-7A02-333E6408A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035" y="4201160"/>
            <a:ext cx="2233930" cy="209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40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Multi-Layer Perceptron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Type</a:t>
            </a:r>
            <a:r>
              <a:rPr lang="en-US" dirty="0"/>
              <a:t> of architecture (fully connected neurons) that is composed of: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r>
              <a:rPr lang="en-US" i="1" dirty="0">
                <a:solidFill>
                  <a:srgbClr val="C00000"/>
                </a:solidFill>
                <a:latin typeface="Roboto"/>
              </a:rPr>
              <a:t>An input layer: </a:t>
            </a:r>
            <a:r>
              <a:rPr lang="en-US" dirty="0"/>
              <a:t>represents the values of the original variables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r>
              <a:rPr lang="en-US" i="1" dirty="0">
                <a:solidFill>
                  <a:srgbClr val="C00000"/>
                </a:solidFill>
                <a:latin typeface="Roboto"/>
              </a:rPr>
              <a:t>An output layer: </a:t>
            </a:r>
            <a:r>
              <a:rPr lang="en-US" dirty="0"/>
              <a:t>predictions for the response variable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r>
              <a:rPr lang="en-US" i="1" dirty="0">
                <a:solidFill>
                  <a:srgbClr val="C00000"/>
                </a:solidFill>
                <a:latin typeface="Roboto"/>
              </a:rPr>
              <a:t>Hidden layers: </a:t>
            </a:r>
            <a:r>
              <a:rPr lang="en-US" dirty="0"/>
              <a:t>any layer between the input and the output layers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E53782-0C87-2C99-C257-956DDEC2C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37323"/>
            <a:ext cx="6130949" cy="283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09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Convolutional Neural Networks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Type</a:t>
            </a:r>
            <a:r>
              <a:rPr lang="en-US" dirty="0"/>
              <a:t> of architecture that is composed of: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r>
              <a:rPr lang="en-US" i="1" dirty="0">
                <a:solidFill>
                  <a:srgbClr val="C00000"/>
                </a:solidFill>
                <a:latin typeface="Roboto"/>
              </a:rPr>
              <a:t>Input layer: </a:t>
            </a:r>
            <a:r>
              <a:rPr lang="en-US" dirty="0"/>
              <a:t>represents generally pixels of the original variables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r>
              <a:rPr lang="en-US" i="1" dirty="0">
                <a:solidFill>
                  <a:srgbClr val="C00000"/>
                </a:solidFill>
                <a:latin typeface="Roboto"/>
              </a:rPr>
              <a:t>Convolutional layers: </a:t>
            </a:r>
            <a:r>
              <a:rPr lang="en-US" dirty="0"/>
              <a:t>meant to better obtain characteristics of pictures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r>
              <a:rPr lang="en-US" i="1" dirty="0">
                <a:solidFill>
                  <a:srgbClr val="C00000"/>
                </a:solidFill>
                <a:latin typeface="Roboto"/>
              </a:rPr>
              <a:t>Pooling layers: </a:t>
            </a:r>
            <a:r>
              <a:rPr lang="en-US" dirty="0"/>
              <a:t>used to reduce dimensions and combine pixels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r>
              <a:rPr lang="en-US" i="1" dirty="0">
                <a:solidFill>
                  <a:srgbClr val="C00000"/>
                </a:solidFill>
                <a:latin typeface="Roboto"/>
              </a:rPr>
              <a:t>Dense Layers: </a:t>
            </a:r>
            <a:r>
              <a:rPr lang="en-US" dirty="0"/>
              <a:t>Fully connected neurons with hidden layers</a:t>
            </a:r>
          </a:p>
        </p:txBody>
      </p:sp>
      <p:pic>
        <p:nvPicPr>
          <p:cNvPr id="2" name="Picture 4" descr="A vanilla Convolutional Neural Network (CNN) representation. | Download  Scientific Diagram">
            <a:extLst>
              <a:ext uri="{FF2B5EF4-FFF2-40B4-BE49-F238E27FC236}">
                <a16:creationId xmlns:a16="http://schemas.microsoft.com/office/drawing/2014/main" id="{7A846867-B08B-AD39-2CAF-E7A3AF554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11" y="3614860"/>
            <a:ext cx="5117808" cy="287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759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Recurrent Neural Networks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Used to better understand sequential data</a:t>
            </a:r>
            <a:endParaRPr lang="en-US" dirty="0"/>
          </a:p>
        </p:txBody>
      </p:sp>
      <p:pic>
        <p:nvPicPr>
          <p:cNvPr id="3" name="Picture 2" descr="Recurrent Neural Network (RNN) Tutorial: Types and Examples [Updated] |  Simplilearn">
            <a:extLst>
              <a:ext uri="{FF2B5EF4-FFF2-40B4-BE49-F238E27FC236}">
                <a16:creationId xmlns:a16="http://schemas.microsoft.com/office/drawing/2014/main" id="{9A972AB5-4F46-B723-DE09-F6FA3C5646E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11" y="2496000"/>
            <a:ext cx="8626751" cy="336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445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C41230"/>
      </a:dk1>
      <a:lt1>
        <a:srgbClr val="FAF9F7"/>
      </a:lt1>
      <a:dk2>
        <a:srgbClr val="C41230"/>
      </a:dk2>
      <a:lt2>
        <a:srgbClr val="FAF9F7"/>
      </a:lt2>
      <a:accent1>
        <a:srgbClr val="ECEDE2"/>
      </a:accent1>
      <a:accent2>
        <a:srgbClr val="941728"/>
      </a:accent2>
      <a:accent3>
        <a:srgbClr val="007B89"/>
      </a:accent3>
      <a:accent4>
        <a:srgbClr val="000000"/>
      </a:accent4>
      <a:accent5>
        <a:srgbClr val="262626"/>
      </a:accent5>
      <a:accent6>
        <a:srgbClr val="FFFFFF"/>
      </a:accent6>
      <a:hlink>
        <a:srgbClr val="007B89"/>
      </a:hlink>
      <a:folHlink>
        <a:srgbClr val="9417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16688</TotalTime>
  <Words>1378</Words>
  <Application>Microsoft Office PowerPoint</Application>
  <PresentationFormat>Widescreen</PresentationFormat>
  <Paragraphs>185</Paragraphs>
  <Slides>39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Lato</vt:lpstr>
      <vt:lpstr>Arial</vt:lpstr>
      <vt:lpstr>Roboto Slab</vt:lpstr>
      <vt:lpstr>Roboto</vt:lpstr>
      <vt:lpstr>Lato Light</vt:lpstr>
      <vt:lpstr>Wingdings</vt:lpstr>
      <vt:lpstr>Courier New</vt:lpstr>
      <vt:lpstr>Cambria Math</vt:lpstr>
      <vt:lpstr>Office Theme</vt:lpstr>
      <vt:lpstr>Module 7</vt:lpstr>
      <vt:lpstr>Neural Networks</vt:lpstr>
      <vt:lpstr>Neural Networks</vt:lpstr>
      <vt:lpstr>NNs Learn Non-Linear Surfaces  </vt:lpstr>
      <vt:lpstr>NNs Learn Non-Linear Surfaces  </vt:lpstr>
      <vt:lpstr>Types of Neural Networks</vt:lpstr>
      <vt:lpstr>Multi-Layer Perceptron</vt:lpstr>
      <vt:lpstr>Convolutional Neural Networks</vt:lpstr>
      <vt:lpstr>Recurrent Neural Networks</vt:lpstr>
      <vt:lpstr>AutoEncoder Neural Networks</vt:lpstr>
      <vt:lpstr>AutoEncoder Neural Networks</vt:lpstr>
      <vt:lpstr>AutoEncoder Neural Networks</vt:lpstr>
      <vt:lpstr>Generative Adversarial Networks</vt:lpstr>
      <vt:lpstr>Generative Adversarial Networks</vt:lpstr>
      <vt:lpstr>Multi-Layer Perceptrons (MLPs)</vt:lpstr>
      <vt:lpstr>The Input Layer</vt:lpstr>
      <vt:lpstr>The Output Layer (# of Neurons)</vt:lpstr>
      <vt:lpstr>The Output Layer (# of Neurons)</vt:lpstr>
      <vt:lpstr>Hidden Layers (# of Neurons)</vt:lpstr>
      <vt:lpstr>Python</vt:lpstr>
      <vt:lpstr>Neurons (units)</vt:lpstr>
      <vt:lpstr>Neurons Calculations (∑ and f)</vt:lpstr>
      <vt:lpstr>The ∑ of the input signals</vt:lpstr>
      <vt:lpstr>The ∑ of the input signals</vt:lpstr>
      <vt:lpstr>The Activation Function f</vt:lpstr>
      <vt:lpstr>The Activation Function f</vt:lpstr>
      <vt:lpstr>The Activation Function f</vt:lpstr>
      <vt:lpstr>The Activation Function f</vt:lpstr>
      <vt:lpstr>Neurons Calculations (∑ and f)</vt:lpstr>
      <vt:lpstr>Hyperparameter</vt:lpstr>
      <vt:lpstr>Python</vt:lpstr>
      <vt:lpstr>Calculating the number of parameters</vt:lpstr>
      <vt:lpstr>Calculating the number of parameters</vt:lpstr>
      <vt:lpstr>Calculating the number of parameters</vt:lpstr>
      <vt:lpstr>Calculating the number of parameters</vt:lpstr>
      <vt:lpstr>Python</vt:lpstr>
      <vt:lpstr>Backpropagation</vt:lpstr>
      <vt:lpstr>Backpropagation</vt:lpstr>
      <vt:lpstr>Important Hyperparameters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</dc:title>
  <dc:creator>Orians, A.J.</dc:creator>
  <cp:lastModifiedBy>Martinez, Waldyn Gerardo Dr.</cp:lastModifiedBy>
  <cp:revision>190</cp:revision>
  <dcterms:modified xsi:type="dcterms:W3CDTF">2023-11-27T20:13:35Z</dcterms:modified>
</cp:coreProperties>
</file>